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slideMaster+xml" PartName="/ppt/slideMasters/slideMaster1.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14.xml"/>
  <Override ContentType="application/vnd.openxmlformats-officedocument.presentationml.slide+xml" PartName="/ppt/slides/slide8.xml"/>
  <Override ContentType="application/vnd.openxmlformats-officedocument.presentationml.presentation.main+xml" PartName="/ppt/presentation.xml"/>
  <Override ContentType="application/vnd.openxmlformats-officedocument.presentationml.presProps+xml" PartName="/ppt/presProps1.xml"/>
  <Override ContentType="application/vnd.openxmlformats-officedocument.theme+xml" PartName="/ppt/theme/theme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y="6858000" cx="12192000"/>
  <p:notesSz cx="6858000" cy="9144000"/>
  <p:defaultTextStyle>
    <a:defPPr lvl="0">
      <a:defRPr lang="en-US"/>
    </a:defPPr>
    <a:lvl1pPr defTabSz="914400" eaLnBrk="1" hangingPunct="1" latinLnBrk="0" lvl="0" marL="0" rtl="0" algn="l">
      <a:defRPr kern="1200" sz="1800">
        <a:solidFill>
          <a:schemeClr val="tx1"/>
        </a:solidFill>
        <a:latin typeface="+mn-lt"/>
        <a:ea typeface="+mn-ea"/>
        <a:cs typeface="+mn-cs"/>
      </a:defRPr>
    </a:lvl1pPr>
    <a:lvl2pPr defTabSz="914400" eaLnBrk="1" hangingPunct="1" latinLnBrk="0" lvl="1" marL="457200" rtl="0" algn="l">
      <a:defRPr kern="1200" sz="1800">
        <a:solidFill>
          <a:schemeClr val="tx1"/>
        </a:solidFill>
        <a:latin typeface="+mn-lt"/>
        <a:ea typeface="+mn-ea"/>
        <a:cs typeface="+mn-cs"/>
      </a:defRPr>
    </a:lvl2pPr>
    <a:lvl3pPr defTabSz="914400" eaLnBrk="1" hangingPunct="1" latinLnBrk="0" lvl="2" marL="914400" rtl="0" algn="l">
      <a:defRPr kern="1200" sz="1800">
        <a:solidFill>
          <a:schemeClr val="tx1"/>
        </a:solidFill>
        <a:latin typeface="+mn-lt"/>
        <a:ea typeface="+mn-ea"/>
        <a:cs typeface="+mn-cs"/>
      </a:defRPr>
    </a:lvl3pPr>
    <a:lvl4pPr defTabSz="914400" eaLnBrk="1" hangingPunct="1" latinLnBrk="0" lvl="3" marL="1371600" rtl="0" algn="l">
      <a:defRPr kern="1200" sz="1800">
        <a:solidFill>
          <a:schemeClr val="tx1"/>
        </a:solidFill>
        <a:latin typeface="+mn-lt"/>
        <a:ea typeface="+mn-ea"/>
        <a:cs typeface="+mn-cs"/>
      </a:defRPr>
    </a:lvl4pPr>
    <a:lvl5pPr defTabSz="914400" eaLnBrk="1" hangingPunct="1" latinLnBrk="0" lvl="4" marL="1828800" rtl="0" algn="l">
      <a:defRPr kern="1200" sz="1800">
        <a:solidFill>
          <a:schemeClr val="tx1"/>
        </a:solidFill>
        <a:latin typeface="+mn-lt"/>
        <a:ea typeface="+mn-ea"/>
        <a:cs typeface="+mn-cs"/>
      </a:defRPr>
    </a:lvl5pPr>
    <a:lvl6pPr defTabSz="914400" eaLnBrk="1" hangingPunct="1" latinLnBrk="0" lvl="5" marL="2286000" rtl="0" algn="l">
      <a:defRPr kern="1200" sz="1800">
        <a:solidFill>
          <a:schemeClr val="tx1"/>
        </a:solidFill>
        <a:latin typeface="+mn-lt"/>
        <a:ea typeface="+mn-ea"/>
        <a:cs typeface="+mn-cs"/>
      </a:defRPr>
    </a:lvl6pPr>
    <a:lvl7pPr defTabSz="914400" eaLnBrk="1" hangingPunct="1" latinLnBrk="0" lvl="6" marL="2743200" rtl="0" algn="l">
      <a:defRPr kern="1200" sz="1800">
        <a:solidFill>
          <a:schemeClr val="tx1"/>
        </a:solidFill>
        <a:latin typeface="+mn-lt"/>
        <a:ea typeface="+mn-ea"/>
        <a:cs typeface="+mn-cs"/>
      </a:defRPr>
    </a:lvl7pPr>
    <a:lvl8pPr defTabSz="914400" eaLnBrk="1" hangingPunct="1" latinLnBrk="0" lvl="7" marL="3200400" rtl="0" algn="l">
      <a:defRPr kern="1200" sz="1800">
        <a:solidFill>
          <a:schemeClr val="tx1"/>
        </a:solidFill>
        <a:latin typeface="+mn-lt"/>
        <a:ea typeface="+mn-ea"/>
        <a:cs typeface="+mn-cs"/>
      </a:defRPr>
    </a:lvl8pPr>
    <a:lvl9pPr defTabSz="914400" eaLnBrk="1" hangingPunct="1" latinLnBrk="0" lvl="8" marL="3657600" rtl="0" algn="l">
      <a:defRPr kern="1200" sz="1800">
        <a:solidFill>
          <a:schemeClr val="tx1"/>
        </a:solidFill>
        <a:latin typeface="+mn-lt"/>
        <a:ea typeface="+mn-ea"/>
        <a:cs typeface="+mn-cs"/>
      </a:defRPr>
    </a:lvl9pPr>
  </p:defaultTextStyle>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11" Type="http://schemas.openxmlformats.org/officeDocument/2006/relationships/slide" Target="slides/slide8.xml"/><Relationship Id="rId22" Type="http://schemas.openxmlformats.org/officeDocument/2006/relationships/slide" Target="slides/slide19.xml"/><Relationship Id="rId10" Type="http://schemas.openxmlformats.org/officeDocument/2006/relationships/slide" Target="slides/slide7.xml"/><Relationship Id="rId21" Type="http://schemas.openxmlformats.org/officeDocument/2006/relationships/slide" Target="slides/slide18.xml"/><Relationship Id="rId13" Type="http://schemas.openxmlformats.org/officeDocument/2006/relationships/slide" Target="slides/slide10.xml"/><Relationship Id="rId12" Type="http://schemas.openxmlformats.org/officeDocument/2006/relationships/slide" Target="slides/slide9.xml"/><Relationship Id="rId23" Type="http://schemas.openxmlformats.org/officeDocument/2006/relationships/slide" Target="slides/slide20.xml"/><Relationship Id="rId1" Type="http://schemas.openxmlformats.org/officeDocument/2006/relationships/theme" Target="theme/theme1.xml"/><Relationship Id="rId2" Type="http://schemas.openxmlformats.org/officeDocument/2006/relationships/presProps" Target="presProps1.xml"/><Relationship Id="rId3" Type="http://schemas.openxmlformats.org/officeDocument/2006/relationships/slideMaster" Target="slideMasters/slideMaster1.xml"/><Relationship Id="rId4" Type="http://schemas.openxmlformats.org/officeDocument/2006/relationships/slide" Target="slides/slide1.xml"/><Relationship Id="rId9" Type="http://schemas.openxmlformats.org/officeDocument/2006/relationships/slide" Target="slides/slide6.xml"/><Relationship Id="rId15" Type="http://schemas.openxmlformats.org/officeDocument/2006/relationships/slide" Target="slides/slide12.xml"/><Relationship Id="rId14" Type="http://schemas.openxmlformats.org/officeDocument/2006/relationships/slide" Target="slides/slide11.xml"/><Relationship Id="rId17" Type="http://schemas.openxmlformats.org/officeDocument/2006/relationships/slide" Target="slides/slide14.xml"/><Relationship Id="rId16" Type="http://schemas.openxmlformats.org/officeDocument/2006/relationships/slide" Target="slides/slide13.xml"/><Relationship Id="rId5" Type="http://schemas.openxmlformats.org/officeDocument/2006/relationships/slide" Target="slides/slide2.xml"/><Relationship Id="rId19" Type="http://schemas.openxmlformats.org/officeDocument/2006/relationships/slide" Target="slides/slide16.xml"/><Relationship Id="rId6" Type="http://schemas.openxmlformats.org/officeDocument/2006/relationships/slide" Target="slides/slide3.xml"/><Relationship Id="rId18" Type="http://schemas.openxmlformats.org/officeDocument/2006/relationships/slide" Target="slides/slide15.xml"/><Relationship Id="rId7" Type="http://schemas.openxmlformats.org/officeDocument/2006/relationships/slide" Target="slides/slide4.xml"/><Relationship Id="rId8"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4BAF86-864E-44F1-8307-2FA24A32DDB7}"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2211599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4BAF86-864E-44F1-8307-2FA24A32DDB7}"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635988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4BAF86-864E-44F1-8307-2FA24A32DDB7}"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3266385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4BAF86-864E-44F1-8307-2FA24A32DDB7}"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1349244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BAF86-864E-44F1-8307-2FA24A32DDB7}"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1112378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4BAF86-864E-44F1-8307-2FA24A32DDB7}" type="datetimeFigureOut">
              <a:rPr lang="en-US" smtClean="0"/>
              <a:t>3/6/2020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3539613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4BAF86-864E-44F1-8307-2FA24A32DDB7}" type="datetimeFigureOut">
              <a:rPr lang="en-US" smtClean="0"/>
              <a:t>3/6/2020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1364228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4BAF86-864E-44F1-8307-2FA24A32DDB7}" type="datetimeFigureOut">
              <a:rPr lang="en-US" smtClean="0"/>
              <a:t>3/6/2020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125380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BAF86-864E-44F1-8307-2FA24A32DDB7}" type="datetimeFigureOut">
              <a:rPr lang="en-US" smtClean="0"/>
              <a:t>3/6/2020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1176752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4BAF86-864E-44F1-8307-2FA24A32DDB7}" type="datetimeFigureOut">
              <a:rPr lang="en-US" smtClean="0"/>
              <a:t>3/6/2020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360073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4BAF86-864E-44F1-8307-2FA24A32DDB7}" type="datetimeFigureOut">
              <a:rPr lang="en-US" smtClean="0"/>
              <a:t>3/6/2020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41478-9C63-4356-8997-946B246DCEDD}" type="slidenum">
              <a:rPr lang="en-US" smtClean="0"/>
              <a:t>‹#›</a:t>
            </a:fld>
            <a:endParaRPr lang="en-US"/>
          </a:p>
        </p:txBody>
      </p:sp>
    </p:spTree>
    <p:extLst>
      <p:ext uri="{BB962C8B-B14F-4D97-AF65-F5344CB8AC3E}">
        <p14:creationId xmlns:p14="http://schemas.microsoft.com/office/powerpoint/2010/main" val="2165144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4BAF86-864E-44F1-8307-2FA24A32DDB7}" type="datetimeFigureOut">
              <a:rPr lang="en-US" smtClean="0"/>
              <a:t>3/6/2020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041478-9C63-4356-8997-946B246DCEDD}" type="slidenum">
              <a:rPr lang="en-US" smtClean="0"/>
              <a:t>‹#›</a:t>
            </a:fld>
            <a:endParaRPr lang="en-US"/>
          </a:p>
        </p:txBody>
      </p:sp>
    </p:spTree>
    <p:extLst>
      <p:ext uri="{BB962C8B-B14F-4D97-AF65-F5344CB8AC3E}">
        <p14:creationId xmlns:p14="http://schemas.microsoft.com/office/powerpoint/2010/main" val="3496027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latin typeface="+mn-lt"/>
              </a:rPr>
              <a:t>Phosphodiestrases</a:t>
            </a:r>
            <a:r>
              <a:rPr lang="en-US" dirty="0" smtClean="0"/>
              <a:t> </a:t>
            </a:r>
            <a:endParaRPr lang="en-US" dirty="0"/>
          </a:p>
        </p:txBody>
      </p:sp>
      <p:sp>
        <p:nvSpPr>
          <p:cNvPr id="3" name="Subtitle 2"/>
          <p:cNvSpPr>
            <a:spLocks noGrp="1"/>
          </p:cNvSpPr>
          <p:nvPr>
            <p:ph type="subTitle" idx="1"/>
          </p:nvPr>
        </p:nvSpPr>
        <p:spPr/>
        <p:txBody>
          <a:bodyPr/>
          <a:lstStyle/>
          <a:p>
            <a:r>
              <a:rPr lang="en-US" dirty="0" smtClean="0"/>
              <a:t>Presented to                    Mam </a:t>
            </a:r>
            <a:r>
              <a:rPr lang="en-US" dirty="0" err="1" smtClean="0"/>
              <a:t>Dr-Qaiser</a:t>
            </a:r>
            <a:r>
              <a:rPr lang="en-US" dirty="0" smtClean="0"/>
              <a:t> </a:t>
            </a:r>
            <a:r>
              <a:rPr lang="en-US" dirty="0" err="1" smtClean="0"/>
              <a:t>jabeen</a:t>
            </a:r>
            <a:endParaRPr lang="en-US" dirty="0" smtClean="0"/>
          </a:p>
          <a:p>
            <a:r>
              <a:rPr lang="en-US" dirty="0" smtClean="0"/>
              <a:t>Presented by                            </a:t>
            </a:r>
            <a:r>
              <a:rPr lang="en-US" dirty="0" err="1"/>
              <a:t>N</a:t>
            </a:r>
            <a:r>
              <a:rPr lang="en-US" dirty="0" err="1" smtClean="0"/>
              <a:t>oreena</a:t>
            </a:r>
            <a:r>
              <a:rPr lang="en-US" dirty="0" smtClean="0"/>
              <a:t> Masood </a:t>
            </a:r>
          </a:p>
          <a:p>
            <a:endParaRPr lang="en-US" dirty="0"/>
          </a:p>
        </p:txBody>
      </p:sp>
    </p:spTree>
    <p:extLst>
      <p:ext uri="{BB962C8B-B14F-4D97-AF65-F5344CB8AC3E}">
        <p14:creationId xmlns:p14="http://schemas.microsoft.com/office/powerpoint/2010/main" val="50027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There are 21 distinct genes coding for these PDEs</a:t>
            </a:r>
            <a:r>
              <a:rPr lang="en-US" dirty="0" smtClean="0"/>
              <a:t>.</a:t>
            </a:r>
          </a:p>
          <a:p>
            <a:r>
              <a:rPr lang="en-US" dirty="0"/>
              <a:t>A total of 11 different types of mammalian PDEs have been identified to date (PDE1–PDE11) in class I of the </a:t>
            </a:r>
            <a:r>
              <a:rPr lang="en-US" dirty="0" err="1"/>
              <a:t>phosphodiesterase</a:t>
            </a:r>
            <a:r>
              <a:rPr lang="en-US" dirty="0"/>
              <a:t> superfamily.</a:t>
            </a:r>
          </a:p>
          <a:p>
            <a:r>
              <a:rPr lang="en-US" dirty="0"/>
              <a:t> Class II </a:t>
            </a:r>
            <a:r>
              <a:rPr lang="en-US" dirty="0" err="1"/>
              <a:t>phosphodiesterases</a:t>
            </a:r>
            <a:r>
              <a:rPr lang="en-US" dirty="0"/>
              <a:t> have no recognizable sequence similarity to enzymes in class I.</a:t>
            </a:r>
          </a:p>
          <a:p>
            <a:r>
              <a:rPr lang="en-US" dirty="0"/>
              <a:t> Each of the subfamilies in class I have between one and four distinct gene product(s) (designated by a capital letter (A–D)),</a:t>
            </a:r>
          </a:p>
          <a:p>
            <a:r>
              <a:rPr lang="en-US" dirty="0"/>
              <a:t> In some cases there are also splice variants of these gene products (designated by a roman numeral).</a:t>
            </a:r>
          </a:p>
          <a:p>
            <a:endParaRPr lang="en-US" dirty="0" smtClean="0"/>
          </a:p>
          <a:p>
            <a:pPr marL="0" indent="0">
              <a:buNone/>
            </a:pPr>
            <a:endParaRPr lang="en-US" dirty="0"/>
          </a:p>
        </p:txBody>
      </p:sp>
    </p:spTree>
    <p:extLst>
      <p:ext uri="{BB962C8B-B14F-4D97-AF65-F5344CB8AC3E}">
        <p14:creationId xmlns:p14="http://schemas.microsoft.com/office/powerpoint/2010/main" val="3858971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t>
            </a:r>
            <a:r>
              <a:rPr lang="en-US" dirty="0" err="1" smtClean="0"/>
              <a:t>phosphodiestrases</a:t>
            </a:r>
            <a:endParaRPr lang="en-US" dirty="0"/>
          </a:p>
        </p:txBody>
      </p:sp>
      <p:graphicFrame>
        <p:nvGraphicFramePr>
          <p:cNvPr id="4" name="Content Placeholder 3"/>
          <p:cNvGraphicFramePr>
            <a:graphicFrameLocks noGrp="1"/>
          </p:cNvGraphicFramePr>
          <p:nvPr>
            <p:ph idx="1"/>
          </p:nvPr>
        </p:nvGraphicFramePr>
        <p:xfrm>
          <a:off x="3646000" y="1825627"/>
          <a:ext cx="4900000" cy="4351334"/>
        </p:xfrm>
        <a:graphic>
          <a:graphicData uri="http://schemas.openxmlformats.org/drawingml/2006/table">
            <a:tbl>
              <a:tblPr/>
              <a:tblGrid>
                <a:gridCol w="2450000"/>
                <a:gridCol w="2450000"/>
              </a:tblGrid>
              <a:tr h="334718">
                <a:tc>
                  <a:txBody>
                    <a:bodyPr/>
                    <a:lstStyle/>
                    <a:p>
                      <a:pPr algn="l" fontAlgn="t"/>
                      <a:r>
                        <a:rPr lang="en-US" sz="1600" b="1">
                          <a:effectLst/>
                        </a:rPr>
                        <a:t>PDE</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b="1">
                          <a:effectLst/>
                        </a:rPr>
                        <a:t>Substrate preference (K</a:t>
                      </a:r>
                      <a:r>
                        <a:rPr lang="en-US" sz="1600" b="1" baseline="-25000">
                          <a:effectLst/>
                        </a:rPr>
                        <a:t>m</a:t>
                      </a:r>
                      <a:r>
                        <a:rPr lang="en-US" sz="1600" b="1">
                          <a:effectLst/>
                        </a:rPr>
                        <a:t>)</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PDE1A–C</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1A: cGMP&amp;gt;cAMP</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endParaRPr lang="en-US" sz="1600">
                        <a:effectLst/>
                      </a:endParaRP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1B, 1C: no preference</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PDE2A</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cGMP&amp;gt;cAMP</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PDE3A–B</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No preference</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PDE4A–D</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cAMP</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PDE5A</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cGMP</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PDE6A–C</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cGMP</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PDE7A–B</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cAMP</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PDE8A–B</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cAMP</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PDE9A</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cGMP</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PDE10A</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a:effectLst/>
                        </a:rPr>
                        <a:t>cAMP&amp;gt;cGMP</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r h="334718">
                <a:tc>
                  <a:txBody>
                    <a:bodyPr/>
                    <a:lstStyle/>
                    <a:p>
                      <a:pPr algn="l" fontAlgn="t"/>
                      <a:r>
                        <a:rPr lang="en-US" sz="1600">
                          <a:effectLst/>
                        </a:rPr>
                        <a:t>PDE11A</a:t>
                      </a:r>
                    </a:p>
                  </a:txBody>
                  <a:tcPr marL="43134" marR="43134" marT="43134" marB="43134">
                    <a:lnL>
                      <a:noFill/>
                    </a:lnL>
                    <a:lnR w="9525" cap="flat" cmpd="sng" algn="ctr">
                      <a:solidFill>
                        <a:srgbClr val="F5F5F5"/>
                      </a:solidFill>
                      <a:prstDash val="solid"/>
                      <a:round/>
                      <a:headEnd type="none" w="med" len="med"/>
                      <a:tailEnd type="none" w="med" len="med"/>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c>
                  <a:txBody>
                    <a:bodyPr/>
                    <a:lstStyle/>
                    <a:p>
                      <a:pPr algn="l" fontAlgn="t"/>
                      <a:r>
                        <a:rPr lang="en-US" sz="1600" dirty="0">
                          <a:effectLst/>
                        </a:rPr>
                        <a:t>No preference</a:t>
                      </a:r>
                    </a:p>
                  </a:txBody>
                  <a:tcPr marL="43134" marR="43134" marT="43134" marB="43134">
                    <a:lnL w="9525" cap="flat" cmpd="sng" algn="ctr">
                      <a:solidFill>
                        <a:srgbClr val="F5F5F5"/>
                      </a:solidFill>
                      <a:prstDash val="solid"/>
                      <a:round/>
                      <a:headEnd type="none" w="med" len="med"/>
                      <a:tailEnd type="none" w="med" len="med"/>
                    </a:lnL>
                    <a:lnR>
                      <a:noFill/>
                    </a:lnR>
                    <a:lnT w="9525" cap="flat" cmpd="sng" algn="ctr">
                      <a:solidFill>
                        <a:srgbClr val="F5F5F5"/>
                      </a:solidFill>
                      <a:prstDash val="solid"/>
                      <a:round/>
                      <a:headEnd type="none" w="med" len="med"/>
                      <a:tailEnd type="none" w="med" len="med"/>
                    </a:lnT>
                    <a:lnB w="9525" cap="flat" cmpd="sng" algn="ctr">
                      <a:solidFill>
                        <a:srgbClr val="F5F5F5"/>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85627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mn-lt"/>
              </a:rPr>
              <a:t>Clinical significance</a:t>
            </a:r>
            <a:r>
              <a:rPr lang="en-US" dirty="0"/>
              <a:t/>
            </a:r>
            <a:br>
              <a:rPr lang="en-US" dirty="0"/>
            </a:br>
            <a:endParaRPr lang="en-US" dirty="0"/>
          </a:p>
        </p:txBody>
      </p:sp>
      <p:sp>
        <p:nvSpPr>
          <p:cNvPr id="3" name="Content Placeholder 2"/>
          <p:cNvSpPr>
            <a:spLocks noGrp="1"/>
          </p:cNvSpPr>
          <p:nvPr>
            <p:ph idx="1"/>
          </p:nvPr>
        </p:nvSpPr>
        <p:spPr/>
        <p:txBody>
          <a:bodyPr>
            <a:normAutofit fontScale="92500"/>
          </a:bodyPr>
          <a:lstStyle/>
          <a:p>
            <a:r>
              <a:rPr lang="en-US" dirty="0" err="1" smtClean="0"/>
              <a:t>Phosphodiesterase</a:t>
            </a:r>
            <a:r>
              <a:rPr lang="en-US" dirty="0" smtClean="0"/>
              <a:t> </a:t>
            </a:r>
            <a:r>
              <a:rPr lang="en-US" dirty="0"/>
              <a:t>enzymes have been shown to be different in different types of cells, including normal and leukemic lymphocytes </a:t>
            </a:r>
            <a:r>
              <a:rPr lang="en-US" dirty="0" smtClean="0"/>
              <a:t>and </a:t>
            </a:r>
            <a:r>
              <a:rPr lang="en-US" dirty="0"/>
              <a:t>are often targets for pharmacological inhibition due to their unique tissue distribution, structural properties, and functional properties</a:t>
            </a:r>
            <a:r>
              <a:rPr lang="en-US" dirty="0" smtClean="0"/>
              <a:t>.</a:t>
            </a:r>
            <a:endParaRPr lang="en-US" dirty="0"/>
          </a:p>
          <a:p>
            <a:r>
              <a:rPr lang="en-US" dirty="0"/>
              <a:t>Inhibitors of </a:t>
            </a:r>
            <a:r>
              <a:rPr lang="en-US" dirty="0" smtClean="0"/>
              <a:t>PDE</a:t>
            </a:r>
            <a:r>
              <a:rPr lang="en-US" dirty="0"/>
              <a:t> </a:t>
            </a:r>
            <a:r>
              <a:rPr lang="en-US" dirty="0" smtClean="0"/>
              <a:t>can </a:t>
            </a:r>
            <a:r>
              <a:rPr lang="en-US" dirty="0"/>
              <a:t>prolong or enhance the effects of physiological processes mediated by </a:t>
            </a:r>
            <a:r>
              <a:rPr lang="en-US" dirty="0" err="1"/>
              <a:t>cAMP</a:t>
            </a:r>
            <a:r>
              <a:rPr lang="en-US" dirty="0"/>
              <a:t> or </a:t>
            </a:r>
            <a:r>
              <a:rPr lang="en-US" dirty="0" err="1"/>
              <a:t>cGMP</a:t>
            </a:r>
            <a:r>
              <a:rPr lang="en-US" dirty="0"/>
              <a:t> by inhibition of their degradation by PDE</a:t>
            </a:r>
          </a:p>
          <a:p>
            <a:r>
              <a:rPr lang="en-US" dirty="0"/>
              <a:t>Erectile dysfunction, pulmonary arterial hypertension, congestive heart failure, intermittent claudication and chronic obstructive pulmonary disease are some of the disease states in which inhibitors of PDEs are utilized</a:t>
            </a:r>
          </a:p>
          <a:p>
            <a:endParaRPr lang="en-US" dirty="0"/>
          </a:p>
        </p:txBody>
      </p:sp>
    </p:spTree>
    <p:extLst>
      <p:ext uri="{BB962C8B-B14F-4D97-AF65-F5344CB8AC3E}">
        <p14:creationId xmlns:p14="http://schemas.microsoft.com/office/powerpoint/2010/main" val="1849192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032" y="0"/>
            <a:ext cx="11912958" cy="6735651"/>
          </a:xfrm>
        </p:spPr>
      </p:pic>
    </p:spTree>
    <p:extLst>
      <p:ext uri="{BB962C8B-B14F-4D97-AF65-F5344CB8AC3E}">
        <p14:creationId xmlns:p14="http://schemas.microsoft.com/office/powerpoint/2010/main" val="60558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effect of PDE inhibitors</a:t>
            </a:r>
            <a:r>
              <a:rPr lang="en-US" dirty="0"/>
              <a:t>:</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r>
              <a:rPr lang="en-US" dirty="0" smtClean="0"/>
              <a:t>PDE </a:t>
            </a:r>
            <a:r>
              <a:rPr lang="en-US" dirty="0"/>
              <a:t>inhibitors have been identified as new potential therapeutics in areas such as pulmonary arterial hypertension, coronary heart disease, dementia, depression, asthma, COPD, </a:t>
            </a:r>
            <a:r>
              <a:rPr lang="en-US" dirty="0" err="1"/>
              <a:t>protozoal</a:t>
            </a:r>
            <a:r>
              <a:rPr lang="en-US" dirty="0"/>
              <a:t> infections (including malaria) and schizophrenia</a:t>
            </a:r>
            <a:r>
              <a:rPr lang="en-US" dirty="0" smtClean="0"/>
              <a:t>.</a:t>
            </a:r>
            <a:endParaRPr lang="en-US" dirty="0"/>
          </a:p>
          <a:p>
            <a:r>
              <a:rPr lang="en-US" dirty="0"/>
              <a:t>PDE also are important in seizure </a:t>
            </a:r>
            <a:r>
              <a:rPr lang="en-US" dirty="0" smtClean="0"/>
              <a:t>incidence, </a:t>
            </a:r>
            <a:r>
              <a:rPr lang="en-US" dirty="0"/>
              <a:t>using of a PDE inhibitor (</a:t>
            </a:r>
            <a:r>
              <a:rPr lang="en-US" dirty="0" err="1"/>
              <a:t>pentoxifylline</a:t>
            </a:r>
            <a:r>
              <a:rPr lang="en-US" dirty="0"/>
              <a:t>) in </a:t>
            </a:r>
            <a:r>
              <a:rPr lang="en-US" dirty="0" err="1"/>
              <a:t>pentylenetetrazole</a:t>
            </a:r>
            <a:r>
              <a:rPr lang="en-US" dirty="0"/>
              <a:t>-induced seizure indicated the antiepileptic effect by increasing the time latency to seizure incidence and decreasing the seizure duration in vivo</a:t>
            </a:r>
            <a:r>
              <a:rPr lang="en-US" dirty="0" smtClean="0"/>
              <a:t>.</a:t>
            </a:r>
            <a:endParaRPr lang="en-US" dirty="0"/>
          </a:p>
          <a:p>
            <a:endParaRPr lang="en-US" dirty="0"/>
          </a:p>
        </p:txBody>
      </p:sp>
    </p:spTree>
    <p:extLst>
      <p:ext uri="{BB962C8B-B14F-4D97-AF65-F5344CB8AC3E}">
        <p14:creationId xmlns:p14="http://schemas.microsoft.com/office/powerpoint/2010/main" val="393357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phosphodiesterase</a:t>
            </a:r>
            <a:r>
              <a:rPr lang="en-US" dirty="0"/>
              <a:t> type </a:t>
            </a:r>
            <a:r>
              <a:rPr lang="en-US" dirty="0" smtClean="0"/>
              <a:t>3 inhibition</a:t>
            </a:r>
            <a:endParaRPr lang="en-US" dirty="0"/>
          </a:p>
        </p:txBody>
      </p:sp>
      <p:sp>
        <p:nvSpPr>
          <p:cNvPr id="3" name="Content Placeholder 2"/>
          <p:cNvSpPr>
            <a:spLocks noGrp="1"/>
          </p:cNvSpPr>
          <p:nvPr>
            <p:ph idx="1"/>
          </p:nvPr>
        </p:nvSpPr>
        <p:spPr/>
        <p:txBody>
          <a:bodyPr/>
          <a:lstStyle/>
          <a:p>
            <a:r>
              <a:rPr lang="en-US" dirty="0" err="1" smtClean="0"/>
              <a:t>Cilostazol</a:t>
            </a:r>
            <a:r>
              <a:rPr lang="en-US" dirty="0"/>
              <a:t> </a:t>
            </a:r>
            <a:r>
              <a:rPr lang="en-US" dirty="0" smtClean="0"/>
              <a:t>(</a:t>
            </a:r>
            <a:r>
              <a:rPr lang="en-US" dirty="0" err="1" smtClean="0"/>
              <a:t>Pletal</a:t>
            </a:r>
            <a:r>
              <a:rPr lang="en-US" dirty="0"/>
              <a:t>) inhibits PDE3. This inhibition allows red blood cells to be more able to bend. This is useful in conditions such as intermittent claudication, as the cells can maneuver through constricted veins and arteries more easily</a:t>
            </a:r>
            <a:r>
              <a:rPr lang="en-US" dirty="0" smtClean="0"/>
              <a:t>.</a:t>
            </a:r>
            <a:endParaRPr lang="en-US" dirty="0"/>
          </a:p>
          <a:p>
            <a:r>
              <a:rPr lang="en-US" dirty="0" err="1"/>
              <a:t>Dipyridamole</a:t>
            </a:r>
            <a:r>
              <a:rPr lang="en-US" dirty="0"/>
              <a:t> inhibits PDE-3 and PDE-5. This leads to </a:t>
            </a:r>
            <a:r>
              <a:rPr lang="en-US" dirty="0" err="1"/>
              <a:t>intraplatelet</a:t>
            </a:r>
            <a:r>
              <a:rPr lang="en-US" dirty="0"/>
              <a:t> accumulation of </a:t>
            </a:r>
            <a:r>
              <a:rPr lang="en-US" dirty="0" err="1"/>
              <a:t>cAMP</a:t>
            </a:r>
            <a:r>
              <a:rPr lang="en-US" dirty="0"/>
              <a:t> and/or </a:t>
            </a:r>
            <a:r>
              <a:rPr lang="en-US" dirty="0" err="1"/>
              <a:t>cGMP</a:t>
            </a:r>
            <a:r>
              <a:rPr lang="en-US" dirty="0"/>
              <a:t>, inhibiting platelet aggregation</a:t>
            </a:r>
            <a:r>
              <a:rPr lang="en-US" dirty="0" smtClean="0"/>
              <a:t>.</a:t>
            </a:r>
            <a:endParaRPr lang="en-US" dirty="0"/>
          </a:p>
          <a:p>
            <a:r>
              <a:rPr lang="en-US" dirty="0" err="1"/>
              <a:t>Zaprinast</a:t>
            </a:r>
            <a:r>
              <a:rPr lang="en-US" dirty="0"/>
              <a:t> inhibits the growth of asexual blood-stage </a:t>
            </a:r>
            <a:r>
              <a:rPr lang="en-US" dirty="0" smtClean="0"/>
              <a:t>malaria</a:t>
            </a:r>
            <a:r>
              <a:rPr lang="en-US" dirty="0"/>
              <a:t> </a:t>
            </a:r>
            <a:r>
              <a:rPr lang="en-US" dirty="0" smtClean="0"/>
              <a:t>parasites </a:t>
            </a:r>
            <a:r>
              <a:rPr lang="en-US" dirty="0"/>
              <a:t>(</a:t>
            </a:r>
            <a:r>
              <a:rPr lang="en-US" i="1" dirty="0"/>
              <a:t>P. falciparum</a:t>
            </a:r>
            <a:r>
              <a:rPr lang="en-US" dirty="0"/>
              <a:t>) </a:t>
            </a:r>
            <a:r>
              <a:rPr lang="en-US" dirty="0" smtClean="0"/>
              <a:t>, </a:t>
            </a:r>
            <a:r>
              <a:rPr lang="en-US" dirty="0"/>
              <a:t>a </a:t>
            </a:r>
            <a:r>
              <a:rPr lang="en-US" i="1" dirty="0"/>
              <a:t>P. </a:t>
            </a:r>
            <a:r>
              <a:rPr lang="en-US" i="1" dirty="0" smtClean="0"/>
              <a:t>falciparum</a:t>
            </a:r>
            <a:r>
              <a:rPr lang="en-US" dirty="0"/>
              <a:t> </a:t>
            </a:r>
            <a:r>
              <a:rPr lang="en-US" dirty="0" err="1" smtClean="0"/>
              <a:t>cGMP</a:t>
            </a:r>
            <a:r>
              <a:rPr lang="en-US" dirty="0" smtClean="0"/>
              <a:t>-specific </a:t>
            </a:r>
            <a:r>
              <a:rPr lang="en-US" dirty="0" err="1"/>
              <a:t>phosphodiesterase</a:t>
            </a:r>
            <a:endParaRPr lang="en-US" dirty="0"/>
          </a:p>
          <a:p>
            <a:endParaRPr lang="en-US" dirty="0"/>
          </a:p>
        </p:txBody>
      </p:sp>
    </p:spTree>
    <p:extLst>
      <p:ext uri="{BB962C8B-B14F-4D97-AF65-F5344CB8AC3E}">
        <p14:creationId xmlns:p14="http://schemas.microsoft.com/office/powerpoint/2010/main" val="11233422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err="1"/>
              <a:t>phosphodiesterase</a:t>
            </a:r>
            <a:r>
              <a:rPr lang="en-US" dirty="0"/>
              <a:t> type </a:t>
            </a:r>
            <a:r>
              <a:rPr lang="en-US" dirty="0" smtClean="0"/>
              <a:t>5 </a:t>
            </a:r>
            <a:r>
              <a:rPr lang="en-US" dirty="0"/>
              <a:t>inhibition</a:t>
            </a:r>
          </a:p>
        </p:txBody>
      </p:sp>
      <p:sp>
        <p:nvSpPr>
          <p:cNvPr id="3" name="Content Placeholder 2"/>
          <p:cNvSpPr>
            <a:spLocks noGrp="1"/>
          </p:cNvSpPr>
          <p:nvPr>
            <p:ph idx="1"/>
          </p:nvPr>
        </p:nvSpPr>
        <p:spPr/>
        <p:txBody>
          <a:bodyPr>
            <a:normAutofit/>
          </a:bodyPr>
          <a:lstStyle/>
          <a:p>
            <a:r>
              <a:rPr lang="en-US" u="sng" dirty="0"/>
              <a:t>Sildenafil</a:t>
            </a:r>
            <a:r>
              <a:rPr lang="en-US" dirty="0"/>
              <a:t> (Viagra) is an inhibitor of </a:t>
            </a:r>
            <a:r>
              <a:rPr lang="en-US" dirty="0" err="1"/>
              <a:t>cGMP</a:t>
            </a:r>
            <a:r>
              <a:rPr lang="en-US" dirty="0"/>
              <a:t>-specific </a:t>
            </a:r>
            <a:r>
              <a:rPr lang="en-US" dirty="0" err="1"/>
              <a:t>phosphodiesterase</a:t>
            </a:r>
            <a:r>
              <a:rPr lang="en-US" dirty="0"/>
              <a:t> type 5, which enhances the </a:t>
            </a:r>
            <a:r>
              <a:rPr lang="en-US" dirty="0" err="1"/>
              <a:t>vasodilatory</a:t>
            </a:r>
            <a:r>
              <a:rPr lang="en-US" dirty="0"/>
              <a:t> effects of </a:t>
            </a:r>
            <a:r>
              <a:rPr lang="en-US" dirty="0" err="1"/>
              <a:t>cGMP</a:t>
            </a:r>
            <a:r>
              <a:rPr lang="en-US" dirty="0"/>
              <a:t> in the corpus </a:t>
            </a:r>
            <a:r>
              <a:rPr lang="en-US" dirty="0" err="1" smtClean="0"/>
              <a:t>cavernosum</a:t>
            </a:r>
            <a:r>
              <a:rPr lang="en-US" dirty="0"/>
              <a:t> </a:t>
            </a:r>
            <a:r>
              <a:rPr lang="en-US" dirty="0" smtClean="0"/>
              <a:t>and </a:t>
            </a:r>
            <a:r>
              <a:rPr lang="en-US" dirty="0"/>
              <a:t>is used to treat erectile dysfunction</a:t>
            </a:r>
            <a:r>
              <a:rPr lang="en-US" dirty="0" smtClean="0"/>
              <a:t>.</a:t>
            </a:r>
          </a:p>
          <a:p>
            <a:r>
              <a:rPr lang="en-US" dirty="0" smtClean="0"/>
              <a:t> </a:t>
            </a:r>
            <a:r>
              <a:rPr lang="en-US" dirty="0"/>
              <a:t>Sildenafil is also currently being investigated for its </a:t>
            </a:r>
            <a:r>
              <a:rPr lang="en-US" dirty="0" err="1"/>
              <a:t>myo</a:t>
            </a:r>
            <a:r>
              <a:rPr lang="en-US" dirty="0"/>
              <a:t>- and </a:t>
            </a:r>
            <a:r>
              <a:rPr lang="en-US" dirty="0" err="1"/>
              <a:t>cardioprotective</a:t>
            </a:r>
            <a:r>
              <a:rPr lang="en-US" dirty="0"/>
              <a:t> effects, with particular interest being given to the compound's therapeutic value in the treatment  benign prostatic hyperplasia</a:t>
            </a:r>
            <a:r>
              <a:rPr lang="en-US" dirty="0" smtClean="0"/>
              <a:t>.</a:t>
            </a:r>
          </a:p>
          <a:p>
            <a:r>
              <a:rPr lang="en-US" dirty="0"/>
              <a:t>Sildenafil, </a:t>
            </a:r>
            <a:r>
              <a:rPr lang="en-US" dirty="0" err="1"/>
              <a:t>Tadalafil</a:t>
            </a:r>
            <a:r>
              <a:rPr lang="en-US" dirty="0"/>
              <a:t> and </a:t>
            </a:r>
            <a:r>
              <a:rPr lang="en-US" dirty="0" err="1"/>
              <a:t>Vardenafil</a:t>
            </a:r>
            <a:r>
              <a:rPr lang="en-US" dirty="0"/>
              <a:t> are PDE-5 inhibitors and are widely used in the treatment of erectile dysfunction</a:t>
            </a:r>
          </a:p>
          <a:p>
            <a:endParaRPr lang="en-US" dirty="0"/>
          </a:p>
          <a:p>
            <a:endParaRPr lang="en-US" dirty="0"/>
          </a:p>
        </p:txBody>
      </p:sp>
    </p:spTree>
    <p:extLst>
      <p:ext uri="{BB962C8B-B14F-4D97-AF65-F5344CB8AC3E}">
        <p14:creationId xmlns:p14="http://schemas.microsoft.com/office/powerpoint/2010/main" val="3502945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0"/>
            <a:ext cx="10894453" cy="6144419"/>
          </a:xfrm>
        </p:spPr>
      </p:pic>
    </p:spTree>
    <p:extLst>
      <p:ext uri="{BB962C8B-B14F-4D97-AF65-F5344CB8AC3E}">
        <p14:creationId xmlns:p14="http://schemas.microsoft.com/office/powerpoint/2010/main" val="2331364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918" y="223458"/>
            <a:ext cx="10934163" cy="5811838"/>
          </a:xfrm>
        </p:spPr>
      </p:pic>
    </p:spTree>
    <p:extLst>
      <p:ext uri="{BB962C8B-B14F-4D97-AF65-F5344CB8AC3E}">
        <p14:creationId xmlns:p14="http://schemas.microsoft.com/office/powerpoint/2010/main" val="1872041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err="1"/>
              <a:t>phosphodiesterase</a:t>
            </a:r>
            <a:r>
              <a:rPr lang="en-US" dirty="0"/>
              <a:t> type </a:t>
            </a:r>
            <a:r>
              <a:rPr lang="en-US" dirty="0" smtClean="0"/>
              <a:t>9 </a:t>
            </a:r>
            <a:r>
              <a:rPr lang="en-US" dirty="0"/>
              <a:t>inhibition</a:t>
            </a:r>
          </a:p>
        </p:txBody>
      </p:sp>
      <p:sp>
        <p:nvSpPr>
          <p:cNvPr id="3" name="Content Placeholder 2"/>
          <p:cNvSpPr>
            <a:spLocks noGrp="1"/>
          </p:cNvSpPr>
          <p:nvPr>
            <p:ph idx="1"/>
          </p:nvPr>
        </p:nvSpPr>
        <p:spPr/>
        <p:txBody>
          <a:bodyPr/>
          <a:lstStyle/>
          <a:p>
            <a:r>
              <a:rPr lang="en-US" dirty="0" err="1"/>
              <a:t>Paraxanthine</a:t>
            </a:r>
            <a:r>
              <a:rPr lang="en-US" dirty="0"/>
              <a:t>, the main metabolite of caffeine, is another </a:t>
            </a:r>
            <a:r>
              <a:rPr lang="en-US" dirty="0" err="1"/>
              <a:t>cGMP</a:t>
            </a:r>
            <a:r>
              <a:rPr lang="en-US" dirty="0"/>
              <a:t>-specific </a:t>
            </a:r>
            <a:r>
              <a:rPr lang="en-US" dirty="0" err="1"/>
              <a:t>phosphodiesterase</a:t>
            </a:r>
            <a:r>
              <a:rPr lang="en-US" dirty="0"/>
              <a:t> inhibitor which inhibits PDE9, a </a:t>
            </a:r>
            <a:r>
              <a:rPr lang="en-US" dirty="0" err="1"/>
              <a:t>cGMP</a:t>
            </a:r>
            <a:r>
              <a:rPr lang="en-US" dirty="0"/>
              <a:t> preferring </a:t>
            </a:r>
            <a:r>
              <a:rPr lang="en-US" dirty="0" err="1"/>
              <a:t>phosphodiesterase</a:t>
            </a:r>
            <a:r>
              <a:rPr lang="en-US" dirty="0"/>
              <a:t>. PDE9 is expressed as high as PDE5 in the corpus </a:t>
            </a:r>
            <a:r>
              <a:rPr lang="en-US" dirty="0" err="1" smtClean="0"/>
              <a:t>cavernosum</a:t>
            </a:r>
            <a:endParaRPr lang="en-US" dirty="0" smtClean="0"/>
          </a:p>
          <a:p>
            <a:r>
              <a:rPr lang="en-US" dirty="0" err="1"/>
              <a:t>Xanthines</a:t>
            </a:r>
            <a:r>
              <a:rPr lang="en-US" dirty="0"/>
              <a:t> such as caffeine and </a:t>
            </a:r>
            <a:r>
              <a:rPr lang="en-US" dirty="0" err="1"/>
              <a:t>theobromine</a:t>
            </a:r>
            <a:r>
              <a:rPr lang="en-US" dirty="0"/>
              <a:t> are </a:t>
            </a:r>
            <a:r>
              <a:rPr lang="en-US" dirty="0" err="1"/>
              <a:t>cAMP-phosphodiesterase</a:t>
            </a:r>
            <a:r>
              <a:rPr lang="en-US" dirty="0"/>
              <a:t> inhibitors. However, the inhibitory effect of </a:t>
            </a:r>
            <a:r>
              <a:rPr lang="en-US" dirty="0" err="1"/>
              <a:t>xanthines</a:t>
            </a:r>
            <a:r>
              <a:rPr lang="en-US" dirty="0"/>
              <a:t> on </a:t>
            </a:r>
            <a:r>
              <a:rPr lang="en-US" dirty="0" err="1"/>
              <a:t>phosphodiesterases</a:t>
            </a:r>
            <a:r>
              <a:rPr lang="en-US" dirty="0"/>
              <a:t> are only seen at dosages higher than what people normally consume.</a:t>
            </a:r>
          </a:p>
          <a:p>
            <a:endParaRPr lang="en-US" dirty="0"/>
          </a:p>
          <a:p>
            <a:endParaRPr lang="en-US" dirty="0"/>
          </a:p>
        </p:txBody>
      </p:sp>
    </p:spTree>
    <p:extLst>
      <p:ext uri="{BB962C8B-B14F-4D97-AF65-F5344CB8AC3E}">
        <p14:creationId xmlns:p14="http://schemas.microsoft.com/office/powerpoint/2010/main" val="93811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contents:</a:t>
            </a:r>
            <a:br>
              <a:rPr lang="en-US" b="1" dirty="0"/>
            </a:b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Introduction </a:t>
            </a:r>
          </a:p>
          <a:p>
            <a:pPr marL="0" indent="0">
              <a:buNone/>
            </a:pPr>
            <a:r>
              <a:rPr lang="en-US" dirty="0" smtClean="0"/>
              <a:t>History </a:t>
            </a:r>
          </a:p>
          <a:p>
            <a:pPr marL="0" indent="0">
              <a:buNone/>
            </a:pPr>
            <a:r>
              <a:rPr lang="en-US" dirty="0" smtClean="0"/>
              <a:t>Nomenclature</a:t>
            </a:r>
          </a:p>
          <a:p>
            <a:pPr marL="0" indent="0">
              <a:buNone/>
            </a:pPr>
            <a:r>
              <a:rPr lang="en-US" dirty="0" smtClean="0"/>
              <a:t>Classification </a:t>
            </a:r>
          </a:p>
          <a:p>
            <a:pPr marL="0" indent="0">
              <a:buNone/>
            </a:pPr>
            <a:r>
              <a:rPr lang="en-US" dirty="0" smtClean="0"/>
              <a:t>Clinical significance</a:t>
            </a:r>
          </a:p>
          <a:p>
            <a:pPr marL="0" indent="0">
              <a:buNone/>
            </a:pPr>
            <a:r>
              <a:rPr lang="en-US" dirty="0" smtClean="0"/>
              <a:t>Pharmacological effects of inhibition of enzymes</a:t>
            </a:r>
            <a:endParaRPr lang="en-US" dirty="0"/>
          </a:p>
        </p:txBody>
      </p:sp>
    </p:spTree>
    <p:extLst>
      <p:ext uri="{BB962C8B-B14F-4D97-AF65-F5344CB8AC3E}">
        <p14:creationId xmlns:p14="http://schemas.microsoft.com/office/powerpoint/2010/main" val="16327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365125"/>
            <a:ext cx="10701270" cy="6718255"/>
          </a:xfrm>
        </p:spPr>
      </p:pic>
    </p:spTree>
    <p:extLst>
      <p:ext uri="{BB962C8B-B14F-4D97-AF65-F5344CB8AC3E}">
        <p14:creationId xmlns:p14="http://schemas.microsoft.com/office/powerpoint/2010/main" val="975822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mn-lt"/>
              </a:rPr>
              <a:t>Introduction:</a:t>
            </a:r>
            <a:endParaRPr lang="en-US" sz="3600" b="1" dirty="0">
              <a:latin typeface="+mn-lt"/>
            </a:endParaRPr>
          </a:p>
        </p:txBody>
      </p:sp>
      <p:sp>
        <p:nvSpPr>
          <p:cNvPr id="3" name="Content Placeholder 2"/>
          <p:cNvSpPr>
            <a:spLocks noGrp="1"/>
          </p:cNvSpPr>
          <p:nvPr>
            <p:ph idx="1"/>
          </p:nvPr>
        </p:nvSpPr>
        <p:spPr/>
        <p:txBody>
          <a:bodyPr>
            <a:normAutofit/>
          </a:bodyPr>
          <a:lstStyle/>
          <a:p>
            <a:r>
              <a:rPr lang="en-US" dirty="0" err="1"/>
              <a:t>Phosphodiesterases</a:t>
            </a:r>
            <a:r>
              <a:rPr lang="en-US" dirty="0"/>
              <a:t> (PDEs) are hydrolytic enzymes that degrade intracellular cyclic nucleotides. </a:t>
            </a:r>
            <a:endParaRPr lang="en-US" dirty="0" smtClean="0"/>
          </a:p>
          <a:p>
            <a:r>
              <a:rPr lang="en-US" dirty="0" smtClean="0"/>
              <a:t>By </a:t>
            </a:r>
            <a:r>
              <a:rPr lang="en-US" dirty="0"/>
              <a:t>altering the concentration of these second messengers, PDEs tend to control cellular and subcellular functioning</a:t>
            </a:r>
            <a:r>
              <a:rPr lang="en-US" dirty="0" smtClean="0"/>
              <a:t>.</a:t>
            </a:r>
          </a:p>
          <a:p>
            <a:r>
              <a:rPr lang="en-US" dirty="0"/>
              <a:t>PDEs are therefore important regulators of </a:t>
            </a:r>
            <a:r>
              <a:rPr lang="en-US" dirty="0" smtClean="0"/>
              <a:t>signal transduction</a:t>
            </a:r>
            <a:r>
              <a:rPr lang="en-US" dirty="0"/>
              <a:t> mediated by these second messenger molecules</a:t>
            </a:r>
            <a:r>
              <a:rPr lang="en-US" dirty="0" smtClean="0"/>
              <a:t>.</a:t>
            </a:r>
          </a:p>
          <a:p>
            <a:r>
              <a:rPr lang="en-US" dirty="0" smtClean="0"/>
              <a:t> </a:t>
            </a:r>
            <a:r>
              <a:rPr lang="en-US" dirty="0"/>
              <a:t>PDEs aid for optimal co-ordination of cellular transduction by cross-linking diverse molecular pathways. Hence, PDEs act as ‘homeostasis regulators’ of numerous biological processes in health and </a:t>
            </a:r>
            <a:r>
              <a:rPr lang="en-US" dirty="0" smtClean="0"/>
              <a:t>disease state.</a:t>
            </a:r>
            <a:endParaRPr lang="en-US" dirty="0"/>
          </a:p>
        </p:txBody>
      </p:sp>
    </p:spTree>
    <p:extLst>
      <p:ext uri="{BB962C8B-B14F-4D97-AF65-F5344CB8AC3E}">
        <p14:creationId xmlns:p14="http://schemas.microsoft.com/office/powerpoint/2010/main" val="3388634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mn-lt"/>
              </a:rPr>
              <a:t>Introduction </a:t>
            </a:r>
            <a:endParaRPr lang="en-US" sz="3600" b="1" dirty="0">
              <a:latin typeface="+mn-lt"/>
            </a:endParaRPr>
          </a:p>
        </p:txBody>
      </p:sp>
      <p:sp>
        <p:nvSpPr>
          <p:cNvPr id="3" name="Content Placeholder 2"/>
          <p:cNvSpPr>
            <a:spLocks noGrp="1"/>
          </p:cNvSpPr>
          <p:nvPr>
            <p:ph idx="1"/>
          </p:nvPr>
        </p:nvSpPr>
        <p:spPr/>
        <p:txBody>
          <a:bodyPr/>
          <a:lstStyle/>
          <a:p>
            <a:r>
              <a:rPr lang="en-US" dirty="0" err="1"/>
              <a:t>Phosphodiesterases</a:t>
            </a:r>
            <a:r>
              <a:rPr lang="en-US" dirty="0"/>
              <a:t> (PDEs</a:t>
            </a:r>
            <a:r>
              <a:rPr lang="en-US" dirty="0" smtClean="0"/>
              <a:t>) are </a:t>
            </a:r>
            <a:r>
              <a:rPr lang="en-US" dirty="0"/>
              <a:t>involved in the hydrolysis of the 3’,5’cyclic </a:t>
            </a:r>
            <a:r>
              <a:rPr lang="en-US" dirty="0" err="1"/>
              <a:t>phosphodiester</a:t>
            </a:r>
            <a:r>
              <a:rPr lang="en-US" dirty="0"/>
              <a:t> bond </a:t>
            </a:r>
            <a:r>
              <a:rPr lang="en-US" dirty="0" smtClean="0"/>
              <a:t>found in </a:t>
            </a:r>
            <a:r>
              <a:rPr lang="en-US" dirty="0"/>
              <a:t>the cyclic nucleotides, </a:t>
            </a:r>
            <a:r>
              <a:rPr lang="en-US" dirty="0" err="1"/>
              <a:t>cAMP</a:t>
            </a:r>
            <a:r>
              <a:rPr lang="en-US" dirty="0"/>
              <a:t> (3’,5’-cyclic adenosine monophosphate) and </a:t>
            </a:r>
            <a:r>
              <a:rPr lang="en-US" dirty="0" err="1"/>
              <a:t>cGMP</a:t>
            </a:r>
            <a:r>
              <a:rPr lang="en-US" dirty="0"/>
              <a:t> (3’,5’-cyclic </a:t>
            </a:r>
            <a:r>
              <a:rPr lang="en-US" dirty="0" err="1"/>
              <a:t>guanosine</a:t>
            </a:r>
            <a:r>
              <a:rPr lang="en-US" dirty="0"/>
              <a:t> monophosphate</a:t>
            </a:r>
            <a:r>
              <a:rPr lang="en-US" dirty="0" smtClean="0"/>
              <a:t>) .</a:t>
            </a:r>
          </a:p>
          <a:p>
            <a:r>
              <a:rPr lang="en-US" dirty="0" smtClean="0"/>
              <a:t> </a:t>
            </a:r>
            <a:r>
              <a:rPr lang="en-US" dirty="0"/>
              <a:t>Breakage of </a:t>
            </a:r>
            <a:r>
              <a:rPr lang="en-US" dirty="0" err="1"/>
              <a:t>phosphodiester</a:t>
            </a:r>
            <a:r>
              <a:rPr lang="en-US" dirty="0"/>
              <a:t> bonds leads to conversion of </a:t>
            </a:r>
            <a:r>
              <a:rPr lang="en-US" dirty="0" err="1"/>
              <a:t>cAMP</a:t>
            </a:r>
            <a:r>
              <a:rPr lang="en-US" dirty="0"/>
              <a:t> and </a:t>
            </a:r>
            <a:r>
              <a:rPr lang="en-US" dirty="0" err="1"/>
              <a:t>cGMP</a:t>
            </a:r>
            <a:r>
              <a:rPr lang="en-US" dirty="0"/>
              <a:t> to physiologically inactive elements 5’-AMP and 5’-GMP, respectively. </a:t>
            </a:r>
          </a:p>
        </p:txBody>
      </p:sp>
    </p:spTree>
    <p:extLst>
      <p:ext uri="{BB962C8B-B14F-4D97-AF65-F5344CB8AC3E}">
        <p14:creationId xmlns:p14="http://schemas.microsoft.com/office/powerpoint/2010/main" val="57906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rPr>
              <a:t>Introduction</a:t>
            </a:r>
            <a:endParaRPr lang="en-US" sz="3600" dirty="0">
              <a:latin typeface="+mn-lt"/>
            </a:endParaRPr>
          </a:p>
        </p:txBody>
      </p:sp>
      <p:sp>
        <p:nvSpPr>
          <p:cNvPr id="3" name="Content Placeholder 2"/>
          <p:cNvSpPr>
            <a:spLocks noGrp="1"/>
          </p:cNvSpPr>
          <p:nvPr>
            <p:ph idx="1"/>
          </p:nvPr>
        </p:nvSpPr>
        <p:spPr/>
        <p:txBody>
          <a:bodyPr/>
          <a:lstStyle/>
          <a:p>
            <a:r>
              <a:rPr lang="en-US" dirty="0"/>
              <a:t>This family of </a:t>
            </a:r>
            <a:r>
              <a:rPr lang="en-US" dirty="0" err="1" smtClean="0"/>
              <a:t>intracellucellular</a:t>
            </a:r>
            <a:r>
              <a:rPr lang="en-US" dirty="0" smtClean="0"/>
              <a:t> enzymes  (</a:t>
            </a:r>
            <a:r>
              <a:rPr lang="en-US" dirty="0" err="1" smtClean="0"/>
              <a:t>phosphodiestrases</a:t>
            </a:r>
            <a:r>
              <a:rPr lang="en-US" dirty="0" smtClean="0"/>
              <a:t>)</a:t>
            </a:r>
            <a:r>
              <a:rPr lang="en-US" dirty="0"/>
              <a:t> modulates levels of the essential second messengers, cyclic adenosine </a:t>
            </a:r>
            <a:r>
              <a:rPr lang="en-US" dirty="0" smtClean="0"/>
              <a:t>monophosphate</a:t>
            </a:r>
            <a:r>
              <a:rPr lang="en-US" dirty="0"/>
              <a:t> </a:t>
            </a:r>
            <a:r>
              <a:rPr lang="en-US" dirty="0" smtClean="0"/>
              <a:t>(</a:t>
            </a:r>
            <a:r>
              <a:rPr lang="en-US" dirty="0" err="1" smtClean="0"/>
              <a:t>cAMP</a:t>
            </a:r>
            <a:r>
              <a:rPr lang="en-US" dirty="0"/>
              <a:t>) and cyclic </a:t>
            </a:r>
            <a:r>
              <a:rPr lang="en-US" dirty="0" err="1"/>
              <a:t>guanosine</a:t>
            </a:r>
            <a:r>
              <a:rPr lang="en-US" dirty="0"/>
              <a:t> </a:t>
            </a:r>
            <a:r>
              <a:rPr lang="en-US" dirty="0" smtClean="0"/>
              <a:t>monophosphate</a:t>
            </a:r>
            <a:r>
              <a:rPr lang="en-US" dirty="0"/>
              <a:t> </a:t>
            </a:r>
            <a:r>
              <a:rPr lang="en-US" dirty="0" smtClean="0"/>
              <a:t>(</a:t>
            </a:r>
            <a:r>
              <a:rPr lang="en-US" dirty="0" err="1" smtClean="0"/>
              <a:t>cGMP</a:t>
            </a:r>
            <a:r>
              <a:rPr lang="en-US" dirty="0"/>
              <a:t>), which are produced in response to various stimuli.</a:t>
            </a:r>
          </a:p>
          <a:p>
            <a:r>
              <a:rPr lang="en-US" dirty="0"/>
              <a:t> Inhibition of enzymatic </a:t>
            </a:r>
            <a:r>
              <a:rPr lang="en-US" dirty="0" smtClean="0"/>
              <a:t>activity</a:t>
            </a:r>
            <a:r>
              <a:rPr lang="en-US" dirty="0"/>
              <a:t> raises the level of the cyclic nucleotide, and results in maintained or enhanced physiological response to the stimulus.</a:t>
            </a:r>
          </a:p>
          <a:p>
            <a:endParaRPr lang="en-US" dirty="0"/>
          </a:p>
        </p:txBody>
      </p:sp>
    </p:spTree>
    <p:extLst>
      <p:ext uri="{BB962C8B-B14F-4D97-AF65-F5344CB8AC3E}">
        <p14:creationId xmlns:p14="http://schemas.microsoft.com/office/powerpoint/2010/main" val="3732806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cAMP</a:t>
            </a:r>
            <a:r>
              <a:rPr lang="en-US" dirty="0"/>
              <a:t> and </a:t>
            </a:r>
            <a:r>
              <a:rPr lang="en-US" dirty="0" err="1"/>
              <a:t>cGMP</a:t>
            </a:r>
            <a:endParaRPr lang="en-US" dirty="0"/>
          </a:p>
        </p:txBody>
      </p:sp>
      <p:sp>
        <p:nvSpPr>
          <p:cNvPr id="3" name="Content Placeholder 2"/>
          <p:cNvSpPr>
            <a:spLocks noGrp="1"/>
          </p:cNvSpPr>
          <p:nvPr>
            <p:ph idx="1"/>
          </p:nvPr>
        </p:nvSpPr>
        <p:spPr/>
        <p:txBody>
          <a:bodyPr/>
          <a:lstStyle/>
          <a:p>
            <a:r>
              <a:rPr lang="en-US" dirty="0"/>
              <a:t>Both </a:t>
            </a:r>
            <a:r>
              <a:rPr lang="en-US" dirty="0" err="1"/>
              <a:t>cAMP</a:t>
            </a:r>
            <a:r>
              <a:rPr lang="en-US" dirty="0"/>
              <a:t> and </a:t>
            </a:r>
            <a:r>
              <a:rPr lang="en-US" dirty="0" err="1"/>
              <a:t>cGMP</a:t>
            </a:r>
            <a:r>
              <a:rPr lang="en-US" dirty="0"/>
              <a:t> are ubiquitous second messengers synthesized </a:t>
            </a:r>
            <a:r>
              <a:rPr lang="en-US" dirty="0" err="1"/>
              <a:t>intracellularly</a:t>
            </a:r>
            <a:r>
              <a:rPr lang="en-US" dirty="0"/>
              <a:t> from ATP </a:t>
            </a:r>
            <a:r>
              <a:rPr lang="en-US" dirty="0" smtClean="0"/>
              <a:t>and </a:t>
            </a:r>
            <a:r>
              <a:rPr lang="en-US" dirty="0"/>
              <a:t>GTP </a:t>
            </a:r>
            <a:r>
              <a:rPr lang="en-US" dirty="0" smtClean="0"/>
              <a:t>with </a:t>
            </a:r>
            <a:r>
              <a:rPr lang="en-US" dirty="0"/>
              <a:t>the catalytic function of adenylyl </a:t>
            </a:r>
            <a:r>
              <a:rPr lang="en-US" dirty="0" err="1"/>
              <a:t>cyclase</a:t>
            </a:r>
            <a:r>
              <a:rPr lang="en-US" dirty="0"/>
              <a:t> (AC) and </a:t>
            </a:r>
            <a:r>
              <a:rPr lang="en-US" dirty="0" err="1"/>
              <a:t>guanylyl</a:t>
            </a:r>
            <a:r>
              <a:rPr lang="en-US" dirty="0"/>
              <a:t> </a:t>
            </a:r>
            <a:r>
              <a:rPr lang="en-US" dirty="0" err="1"/>
              <a:t>cyclase</a:t>
            </a:r>
            <a:r>
              <a:rPr lang="en-US" dirty="0"/>
              <a:t> (GC), respectively</a:t>
            </a:r>
            <a:r>
              <a:rPr lang="en-US" dirty="0" smtClean="0"/>
              <a:t>.</a:t>
            </a:r>
          </a:p>
          <a:p>
            <a:r>
              <a:rPr lang="en-US" dirty="0" smtClean="0"/>
              <a:t> </a:t>
            </a:r>
            <a:r>
              <a:rPr lang="en-US" dirty="0"/>
              <a:t>When adequate concentrations of </a:t>
            </a:r>
            <a:r>
              <a:rPr lang="en-US" dirty="0" err="1"/>
              <a:t>cAMP</a:t>
            </a:r>
            <a:r>
              <a:rPr lang="en-US" dirty="0"/>
              <a:t> and </a:t>
            </a:r>
            <a:r>
              <a:rPr lang="en-US" dirty="0" err="1"/>
              <a:t>cGMP</a:t>
            </a:r>
            <a:r>
              <a:rPr lang="en-US" dirty="0"/>
              <a:t> are achieved within the cell, activation of cyclic nucleotide-dependent protein kinases, protein kinase A (PKA) and protein kinase G (PKG</a:t>
            </a:r>
            <a:r>
              <a:rPr lang="en-US" dirty="0" smtClean="0"/>
              <a:t>) </a:t>
            </a:r>
            <a:r>
              <a:rPr lang="en-US" dirty="0"/>
              <a:t>occurs</a:t>
            </a:r>
            <a:r>
              <a:rPr lang="en-US" dirty="0" smtClean="0"/>
              <a:t>.</a:t>
            </a:r>
          </a:p>
          <a:p>
            <a:r>
              <a:rPr lang="en-US" dirty="0" smtClean="0"/>
              <a:t> </a:t>
            </a:r>
            <a:r>
              <a:rPr lang="en-US" dirty="0"/>
              <a:t>These kinases </a:t>
            </a:r>
            <a:r>
              <a:rPr lang="en-US" dirty="0" smtClean="0"/>
              <a:t>phosphorylate amino acids ( </a:t>
            </a:r>
            <a:r>
              <a:rPr lang="en-US" dirty="0"/>
              <a:t>serine </a:t>
            </a:r>
            <a:r>
              <a:rPr lang="en-US" dirty="0" smtClean="0"/>
              <a:t>and </a:t>
            </a:r>
            <a:r>
              <a:rPr lang="en-US" dirty="0"/>
              <a:t>threonine </a:t>
            </a:r>
            <a:r>
              <a:rPr lang="en-US" dirty="0" smtClean="0"/>
              <a:t>)residues </a:t>
            </a:r>
            <a:r>
              <a:rPr lang="en-US" dirty="0"/>
              <a:t>of downstream proteins leading to altered function </a:t>
            </a:r>
          </a:p>
          <a:p>
            <a:endParaRPr lang="en-US" dirty="0"/>
          </a:p>
        </p:txBody>
      </p:sp>
    </p:spTree>
    <p:extLst>
      <p:ext uri="{BB962C8B-B14F-4D97-AF65-F5344CB8AC3E}">
        <p14:creationId xmlns:p14="http://schemas.microsoft.com/office/powerpoint/2010/main" val="399152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mn-lt"/>
              </a:rPr>
              <a:t>History:</a:t>
            </a:r>
            <a:r>
              <a:rPr lang="en-US" dirty="0" smtClean="0"/>
              <a:t> </a:t>
            </a:r>
            <a:endParaRPr lang="en-US" dirty="0"/>
          </a:p>
        </p:txBody>
      </p:sp>
      <p:sp>
        <p:nvSpPr>
          <p:cNvPr id="3" name="Content Placeholder 2"/>
          <p:cNvSpPr>
            <a:spLocks noGrp="1"/>
          </p:cNvSpPr>
          <p:nvPr>
            <p:ph idx="1"/>
          </p:nvPr>
        </p:nvSpPr>
        <p:spPr/>
        <p:txBody>
          <a:bodyPr/>
          <a:lstStyle/>
          <a:p>
            <a:r>
              <a:rPr lang="en-US" dirty="0"/>
              <a:t>These multiple forms (isoforms or subtypes) of </a:t>
            </a:r>
            <a:r>
              <a:rPr lang="en-US" dirty="0" err="1"/>
              <a:t>phosphodiesterase</a:t>
            </a:r>
            <a:r>
              <a:rPr lang="en-US" dirty="0"/>
              <a:t> were isolated from rat brain using polyacrylamide gel electrophoresis in the early 1970s</a:t>
            </a:r>
            <a:r>
              <a:rPr lang="en-US" dirty="0" smtClean="0"/>
              <a:t>,</a:t>
            </a:r>
          </a:p>
          <a:p>
            <a:r>
              <a:rPr lang="en-US" dirty="0"/>
              <a:t>The potential for selective </a:t>
            </a:r>
            <a:r>
              <a:rPr lang="en-US" dirty="0" err="1"/>
              <a:t>phosphodiesterase</a:t>
            </a:r>
            <a:r>
              <a:rPr lang="en-US" dirty="0"/>
              <a:t> inhibitors to be used as therapeutic agents was predicted in the 1970s</a:t>
            </a:r>
            <a:r>
              <a:rPr lang="en-US" dirty="0" smtClean="0"/>
              <a:t>.</a:t>
            </a:r>
            <a:endParaRPr lang="en-US" baseline="30000" dirty="0"/>
          </a:p>
          <a:p>
            <a:r>
              <a:rPr lang="en-US" dirty="0"/>
              <a:t> This prediction has now come to pass in a variety of fields (e.g. </a:t>
            </a:r>
            <a:r>
              <a:rPr lang="en-US" dirty="0" smtClean="0"/>
              <a:t>sildenafil</a:t>
            </a:r>
            <a:r>
              <a:rPr lang="en-US" dirty="0"/>
              <a:t> </a:t>
            </a:r>
            <a:r>
              <a:rPr lang="en-US" dirty="0" smtClean="0"/>
              <a:t>as </a:t>
            </a:r>
            <a:r>
              <a:rPr lang="en-US" dirty="0"/>
              <a:t>a PDE5 inhibitor and </a:t>
            </a:r>
            <a:r>
              <a:rPr lang="en-US" dirty="0" err="1" smtClean="0"/>
              <a:t>Rolipram</a:t>
            </a:r>
            <a:r>
              <a:rPr lang="en-US" dirty="0"/>
              <a:t> </a:t>
            </a:r>
            <a:r>
              <a:rPr lang="en-US" dirty="0" smtClean="0"/>
              <a:t>as </a:t>
            </a:r>
            <a:r>
              <a:rPr lang="en-US" dirty="0"/>
              <a:t>a PDE4 inhibitor).</a:t>
            </a:r>
          </a:p>
          <a:p>
            <a:endParaRPr lang="en-US" baseline="30000" dirty="0" smtClean="0"/>
          </a:p>
          <a:p>
            <a:endParaRPr lang="en-US" dirty="0"/>
          </a:p>
        </p:txBody>
      </p:sp>
    </p:spTree>
    <p:extLst>
      <p:ext uri="{BB962C8B-B14F-4D97-AF65-F5344CB8AC3E}">
        <p14:creationId xmlns:p14="http://schemas.microsoft.com/office/powerpoint/2010/main" val="1275343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Nomenclature </a:t>
            </a:r>
            <a:endParaRPr lang="en-US" b="1" dirty="0">
              <a:latin typeface="+mn-lt"/>
            </a:endParaRPr>
          </a:p>
        </p:txBody>
      </p:sp>
      <p:sp>
        <p:nvSpPr>
          <p:cNvPr id="3" name="Content Placeholder 2"/>
          <p:cNvSpPr>
            <a:spLocks noGrp="1"/>
          </p:cNvSpPr>
          <p:nvPr>
            <p:ph idx="1"/>
          </p:nvPr>
        </p:nvSpPr>
        <p:spPr/>
        <p:txBody>
          <a:bodyPr/>
          <a:lstStyle/>
          <a:p>
            <a:pPr marL="0" indent="0">
              <a:buNone/>
            </a:pPr>
            <a:r>
              <a:rPr lang="en-US" dirty="0"/>
              <a:t>The PDE nomenclature signifies the </a:t>
            </a:r>
            <a:r>
              <a:rPr lang="en-US" i="1" dirty="0"/>
              <a:t>PDE family</a:t>
            </a:r>
            <a:r>
              <a:rPr lang="en-US" dirty="0"/>
              <a:t> with an Arabic numeral, then a capital letter denotes the </a:t>
            </a:r>
            <a:r>
              <a:rPr lang="en-US" i="1" dirty="0"/>
              <a:t>gene in that family</a:t>
            </a:r>
            <a:r>
              <a:rPr lang="en-US" dirty="0"/>
              <a:t>, and a second and final Arabic numeral then indicates the </a:t>
            </a:r>
            <a:r>
              <a:rPr lang="en-US" i="1" dirty="0"/>
              <a:t>splice variant</a:t>
            </a:r>
            <a:r>
              <a:rPr lang="en-US" dirty="0"/>
              <a:t> derived from a single gene (e.g., PDE1C3: family 1, gene C, splicing variant </a:t>
            </a:r>
            <a:r>
              <a:rPr lang="en-US" dirty="0" smtClean="0"/>
              <a:t>3</a:t>
            </a:r>
          </a:p>
          <a:p>
            <a:pPr marL="0" indent="0">
              <a:buNone/>
            </a:pPr>
            <a:r>
              <a:rPr lang="en-US" dirty="0" smtClean="0"/>
              <a:t>  </a:t>
            </a:r>
            <a:r>
              <a:rPr lang="en-US" dirty="0"/>
              <a:t>‘3’ (Arabic numeral) indicates the specific variant or isoform Substrate specificity of </a:t>
            </a:r>
            <a:r>
              <a:rPr lang="en-US" dirty="0" err="1"/>
              <a:t>PDEsis</a:t>
            </a:r>
            <a:r>
              <a:rPr lang="en-US" dirty="0"/>
              <a:t> as </a:t>
            </a:r>
            <a:r>
              <a:rPr lang="en-US" dirty="0" smtClean="0"/>
              <a:t>follows</a:t>
            </a:r>
          </a:p>
          <a:p>
            <a:pPr marL="0" indent="0">
              <a:buNone/>
            </a:pPr>
            <a:r>
              <a:rPr lang="en-US" dirty="0" smtClean="0"/>
              <a:t>, </a:t>
            </a:r>
            <a:r>
              <a:rPr lang="en-US" dirty="0"/>
              <a:t>• </a:t>
            </a:r>
            <a:r>
              <a:rPr lang="en-US" dirty="0" err="1"/>
              <a:t>cAMP</a:t>
            </a:r>
            <a:r>
              <a:rPr lang="en-US" dirty="0"/>
              <a:t>-specific PDEs:  PDEs 4, 7 </a:t>
            </a:r>
            <a:r>
              <a:rPr lang="en-US" dirty="0" smtClean="0"/>
              <a:t>and 8</a:t>
            </a:r>
          </a:p>
          <a:p>
            <a:pPr marL="0" indent="0">
              <a:buNone/>
            </a:pPr>
            <a:r>
              <a:rPr lang="en-US" dirty="0" smtClean="0"/>
              <a:t> </a:t>
            </a:r>
            <a:r>
              <a:rPr lang="en-US" dirty="0"/>
              <a:t>• </a:t>
            </a:r>
            <a:r>
              <a:rPr lang="en-US" dirty="0" err="1"/>
              <a:t>cGMP</a:t>
            </a:r>
            <a:r>
              <a:rPr lang="en-US" dirty="0"/>
              <a:t>-specific PDEs:  PDEs 5, 6 and </a:t>
            </a:r>
            <a:r>
              <a:rPr lang="en-US" dirty="0" smtClean="0"/>
              <a:t>9</a:t>
            </a:r>
          </a:p>
          <a:p>
            <a:pPr marL="0" indent="0">
              <a:buNone/>
            </a:pPr>
            <a:r>
              <a:rPr lang="en-US" dirty="0" smtClean="0"/>
              <a:t> </a:t>
            </a:r>
            <a:r>
              <a:rPr lang="en-US" dirty="0"/>
              <a:t>• dual-specific PDEs:  PDEs 1, 2, 3, 10 and 11 </a:t>
            </a:r>
          </a:p>
          <a:p>
            <a:pPr marL="0" indent="0">
              <a:buNone/>
            </a:pPr>
            <a:endParaRPr lang="en-US" dirty="0"/>
          </a:p>
        </p:txBody>
      </p:sp>
    </p:spTree>
    <p:extLst>
      <p:ext uri="{BB962C8B-B14F-4D97-AF65-F5344CB8AC3E}">
        <p14:creationId xmlns:p14="http://schemas.microsoft.com/office/powerpoint/2010/main" val="747570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mn-lt"/>
              </a:rPr>
              <a:t>Classification </a:t>
            </a:r>
            <a:endParaRPr lang="en-US" sz="3600" b="1" dirty="0">
              <a:latin typeface="+mn-lt"/>
            </a:endParaRPr>
          </a:p>
        </p:txBody>
      </p:sp>
      <p:sp>
        <p:nvSpPr>
          <p:cNvPr id="3" name="Content Placeholder 2"/>
          <p:cNvSpPr>
            <a:spLocks noGrp="1"/>
          </p:cNvSpPr>
          <p:nvPr>
            <p:ph idx="1"/>
          </p:nvPr>
        </p:nvSpPr>
        <p:spPr/>
        <p:txBody>
          <a:bodyPr>
            <a:normAutofit/>
          </a:bodyPr>
          <a:lstStyle/>
          <a:p>
            <a:r>
              <a:rPr lang="en-US" dirty="0"/>
              <a:t>Classification PDEs constitute a superfamily of around105 different PDE enzymes categorized into 11 families (classes) based </a:t>
            </a:r>
            <a:r>
              <a:rPr lang="en-US" dirty="0" smtClean="0"/>
              <a:t>on:</a:t>
            </a:r>
          </a:p>
          <a:p>
            <a:r>
              <a:rPr lang="en-US" dirty="0" smtClean="0"/>
              <a:t> </a:t>
            </a:r>
            <a:r>
              <a:rPr lang="en-US" dirty="0"/>
              <a:t>amino acid sequences</a:t>
            </a:r>
            <a:r>
              <a:rPr lang="en-US" dirty="0" smtClean="0"/>
              <a:t>,</a:t>
            </a:r>
          </a:p>
          <a:p>
            <a:r>
              <a:rPr lang="en-US" dirty="0" smtClean="0"/>
              <a:t> </a:t>
            </a:r>
            <a:r>
              <a:rPr lang="en-US" dirty="0"/>
              <a:t>substrate specificity</a:t>
            </a:r>
            <a:r>
              <a:rPr lang="en-US" dirty="0" smtClean="0"/>
              <a:t>,</a:t>
            </a:r>
          </a:p>
          <a:p>
            <a:r>
              <a:rPr lang="en-US" dirty="0" smtClean="0"/>
              <a:t> </a:t>
            </a:r>
            <a:r>
              <a:rPr lang="en-US" dirty="0"/>
              <a:t>catalytic properties</a:t>
            </a:r>
            <a:r>
              <a:rPr lang="en-US" dirty="0" smtClean="0"/>
              <a:t>,</a:t>
            </a:r>
          </a:p>
          <a:p>
            <a:r>
              <a:rPr lang="en-US" dirty="0" smtClean="0"/>
              <a:t> </a:t>
            </a:r>
            <a:r>
              <a:rPr lang="en-US" dirty="0"/>
              <a:t>pharmacological </a:t>
            </a:r>
            <a:r>
              <a:rPr lang="en-US" dirty="0" smtClean="0"/>
              <a:t>features</a:t>
            </a:r>
          </a:p>
          <a:p>
            <a:r>
              <a:rPr lang="en-US" dirty="0" smtClean="0"/>
              <a:t> </a:t>
            </a:r>
            <a:r>
              <a:rPr lang="en-US" dirty="0"/>
              <a:t>and regulatory features. </a:t>
            </a:r>
          </a:p>
        </p:txBody>
      </p:sp>
    </p:spTree>
    <p:extLst>
      <p:ext uri="{BB962C8B-B14F-4D97-AF65-F5344CB8AC3E}">
        <p14:creationId xmlns:p14="http://schemas.microsoft.com/office/powerpoint/2010/main" val="29085354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